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5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0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437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171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68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37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77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01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259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D0D0D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81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6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11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4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48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2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9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6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88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23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cdm.arh@yandex.ru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1305" y="679175"/>
            <a:ext cx="9718040" cy="41671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5400" b="0" spc="-15" dirty="0"/>
              <a:t>НОВЫЕ НОРМЫ И ТРЕБОВАНИЯ </a:t>
            </a:r>
            <a:br>
              <a:rPr lang="ru-RU" sz="5400" b="0" spc="-15" dirty="0"/>
            </a:br>
            <a:r>
              <a:rPr lang="ru-RU" sz="5400" b="0" spc="-15" dirty="0"/>
              <a:t>К ОРГАНИЗАЦИИ ДОСТУПНОЙ СРЕДЫ НА ОБЪЕКТАХ СОЦИАЛЬНОЙ ИНФРАСТРУКТУРЫ</a:t>
            </a:r>
            <a:endParaRPr sz="5400" b="0" spc="-15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85846" y="2607195"/>
            <a:ext cx="5434584" cy="3058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 algn="ctr">
              <a:lnSpc>
                <a:spcPct val="100000"/>
              </a:lnSpc>
              <a:spcBef>
                <a:spcPts val="95"/>
              </a:spcBef>
            </a:pPr>
            <a:r>
              <a:rPr lang="ru-RU" spc="-20" dirty="0"/>
              <a:t>Новое в законодательстве</a:t>
            </a:r>
            <a:endParaRPr spc="-30" dirty="0"/>
          </a:p>
        </p:txBody>
      </p:sp>
      <p:sp>
        <p:nvSpPr>
          <p:cNvPr id="11" name="Текст 10">
            <a:extLst>
              <a:ext uri="{FF2B5EF4-FFF2-40B4-BE49-F238E27FC236}">
                <a16:creationId xmlns="" xmlns:a16="http://schemas.microsoft.com/office/drawing/2014/main" id="{81EBD4BD-3F8F-44E2-BEFC-43463DEA9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599" y="2362200"/>
            <a:ext cx="4457247" cy="4063927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Постановление Правительства РФ от 4 июля 2020 г. № 985 «Об утверждении перечня национальных стандартов и сводов правил (частей таких стандартов и сводов правил), в результате применения которых на обязательной основе обеспечивается соблюдение требований Федерального закона «Технический регламент о безопасности зданий и сооружений» и о признании утратившими силу некоторых актов Правительства Российской Федерации»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9538" y="355211"/>
            <a:ext cx="753999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 err="1"/>
              <a:t>Категории</a:t>
            </a:r>
            <a:r>
              <a:rPr spc="-15" dirty="0"/>
              <a:t> </a:t>
            </a:r>
            <a:r>
              <a:rPr lang="ru-RU" spc="-20" dirty="0"/>
              <a:t>м</a:t>
            </a:r>
            <a:r>
              <a:rPr spc="-20" dirty="0" err="1"/>
              <a:t>аломобильных</a:t>
            </a:r>
            <a:r>
              <a:rPr spc="-25" dirty="0"/>
              <a:t> </a:t>
            </a:r>
            <a:r>
              <a:rPr spc="-20" dirty="0"/>
              <a:t>групп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673475" y="1328800"/>
            <a:ext cx="4781550" cy="4780915"/>
            <a:chOff x="3673475" y="1328800"/>
            <a:chExt cx="4781550" cy="4780915"/>
          </a:xfrm>
        </p:grpSpPr>
        <p:sp>
          <p:nvSpPr>
            <p:cNvPr id="4" name="object 4"/>
            <p:cNvSpPr/>
            <p:nvPr/>
          </p:nvSpPr>
          <p:spPr>
            <a:xfrm>
              <a:off x="6724650" y="1855850"/>
              <a:ext cx="1730375" cy="2534920"/>
            </a:xfrm>
            <a:custGeom>
              <a:avLst/>
              <a:gdLst/>
              <a:ahLst/>
              <a:cxnLst/>
              <a:rect l="l" t="t" r="r" b="b"/>
              <a:pathLst>
                <a:path w="1730375" h="2534920">
                  <a:moveTo>
                    <a:pt x="797686" y="0"/>
                  </a:moveTo>
                  <a:lnTo>
                    <a:pt x="0" y="1100327"/>
                  </a:lnTo>
                  <a:lnTo>
                    <a:pt x="38734" y="1130173"/>
                  </a:lnTo>
                  <a:lnTo>
                    <a:pt x="75438" y="1161669"/>
                  </a:lnTo>
                  <a:lnTo>
                    <a:pt x="110108" y="1194943"/>
                  </a:lnTo>
                  <a:lnTo>
                    <a:pt x="142875" y="1229740"/>
                  </a:lnTo>
                  <a:lnTo>
                    <a:pt x="173608" y="1265936"/>
                  </a:lnTo>
                  <a:lnTo>
                    <a:pt x="202183" y="1303654"/>
                  </a:lnTo>
                  <a:lnTo>
                    <a:pt x="228726" y="1342644"/>
                  </a:lnTo>
                  <a:lnTo>
                    <a:pt x="253110" y="1382776"/>
                  </a:lnTo>
                  <a:lnTo>
                    <a:pt x="275335" y="1424177"/>
                  </a:lnTo>
                  <a:lnTo>
                    <a:pt x="295275" y="1466469"/>
                  </a:lnTo>
                  <a:lnTo>
                    <a:pt x="313181" y="1509649"/>
                  </a:lnTo>
                  <a:lnTo>
                    <a:pt x="328675" y="1553845"/>
                  </a:lnTo>
                  <a:lnTo>
                    <a:pt x="341883" y="1598676"/>
                  </a:lnTo>
                  <a:lnTo>
                    <a:pt x="352932" y="1644141"/>
                  </a:lnTo>
                  <a:lnTo>
                    <a:pt x="361569" y="1690115"/>
                  </a:lnTo>
                  <a:lnTo>
                    <a:pt x="367792" y="1736598"/>
                  </a:lnTo>
                  <a:lnTo>
                    <a:pt x="371601" y="1783461"/>
                  </a:lnTo>
                  <a:lnTo>
                    <a:pt x="372999" y="1830705"/>
                  </a:lnTo>
                  <a:lnTo>
                    <a:pt x="371982" y="1877949"/>
                  </a:lnTo>
                  <a:lnTo>
                    <a:pt x="368426" y="1925447"/>
                  </a:lnTo>
                  <a:lnTo>
                    <a:pt x="362330" y="1972818"/>
                  </a:lnTo>
                  <a:lnTo>
                    <a:pt x="353695" y="2020189"/>
                  </a:lnTo>
                  <a:lnTo>
                    <a:pt x="342392" y="2067306"/>
                  </a:lnTo>
                  <a:lnTo>
                    <a:pt x="328675" y="2114169"/>
                  </a:lnTo>
                  <a:lnTo>
                    <a:pt x="1619503" y="2534539"/>
                  </a:lnTo>
                  <a:lnTo>
                    <a:pt x="1634108" y="2487803"/>
                  </a:lnTo>
                  <a:lnTo>
                    <a:pt x="1647698" y="2440940"/>
                  </a:lnTo>
                  <a:lnTo>
                    <a:pt x="1660144" y="2393823"/>
                  </a:lnTo>
                  <a:lnTo>
                    <a:pt x="1671574" y="2346706"/>
                  </a:lnTo>
                  <a:lnTo>
                    <a:pt x="1682115" y="2299462"/>
                  </a:lnTo>
                  <a:lnTo>
                    <a:pt x="1691385" y="2252218"/>
                  </a:lnTo>
                  <a:lnTo>
                    <a:pt x="1699768" y="2204847"/>
                  </a:lnTo>
                  <a:lnTo>
                    <a:pt x="1707133" y="2157476"/>
                  </a:lnTo>
                  <a:lnTo>
                    <a:pt x="1713483" y="2109978"/>
                  </a:lnTo>
                  <a:lnTo>
                    <a:pt x="1718818" y="2062607"/>
                  </a:lnTo>
                  <a:lnTo>
                    <a:pt x="1723135" y="2015109"/>
                  </a:lnTo>
                  <a:lnTo>
                    <a:pt x="1726438" y="1967738"/>
                  </a:lnTo>
                  <a:lnTo>
                    <a:pt x="1728724" y="1920240"/>
                  </a:lnTo>
                  <a:lnTo>
                    <a:pt x="1729994" y="1872869"/>
                  </a:lnTo>
                  <a:lnTo>
                    <a:pt x="1730248" y="1825625"/>
                  </a:lnTo>
                  <a:lnTo>
                    <a:pt x="1729613" y="1778381"/>
                  </a:lnTo>
                  <a:lnTo>
                    <a:pt x="1727961" y="1731264"/>
                  </a:lnTo>
                  <a:lnTo>
                    <a:pt x="1725295" y="1684274"/>
                  </a:lnTo>
                  <a:lnTo>
                    <a:pt x="1721739" y="1637284"/>
                  </a:lnTo>
                  <a:lnTo>
                    <a:pt x="1717167" y="1590548"/>
                  </a:lnTo>
                  <a:lnTo>
                    <a:pt x="1711578" y="1543939"/>
                  </a:lnTo>
                  <a:lnTo>
                    <a:pt x="1705102" y="1497457"/>
                  </a:lnTo>
                  <a:lnTo>
                    <a:pt x="1697735" y="1451228"/>
                  </a:lnTo>
                  <a:lnTo>
                    <a:pt x="1689353" y="1405127"/>
                  </a:lnTo>
                  <a:lnTo>
                    <a:pt x="1679955" y="1359153"/>
                  </a:lnTo>
                  <a:lnTo>
                    <a:pt x="1669796" y="1313561"/>
                  </a:lnTo>
                  <a:lnTo>
                    <a:pt x="1658620" y="1268095"/>
                  </a:lnTo>
                  <a:lnTo>
                    <a:pt x="1646427" y="1222883"/>
                  </a:lnTo>
                  <a:lnTo>
                    <a:pt x="1633347" y="1178052"/>
                  </a:lnTo>
                  <a:lnTo>
                    <a:pt x="1619377" y="1133475"/>
                  </a:lnTo>
                  <a:lnTo>
                    <a:pt x="1604518" y="1089152"/>
                  </a:lnTo>
                  <a:lnTo>
                    <a:pt x="1588770" y="1045083"/>
                  </a:lnTo>
                  <a:lnTo>
                    <a:pt x="1572132" y="1001395"/>
                  </a:lnTo>
                  <a:lnTo>
                    <a:pt x="1554479" y="958088"/>
                  </a:lnTo>
                  <a:lnTo>
                    <a:pt x="1536065" y="915035"/>
                  </a:lnTo>
                  <a:lnTo>
                    <a:pt x="1516633" y="872489"/>
                  </a:lnTo>
                  <a:lnTo>
                    <a:pt x="1496441" y="830199"/>
                  </a:lnTo>
                  <a:lnTo>
                    <a:pt x="1475358" y="788415"/>
                  </a:lnTo>
                  <a:lnTo>
                    <a:pt x="1453260" y="747013"/>
                  </a:lnTo>
                  <a:lnTo>
                    <a:pt x="1430401" y="705993"/>
                  </a:lnTo>
                  <a:lnTo>
                    <a:pt x="1406652" y="665479"/>
                  </a:lnTo>
                  <a:lnTo>
                    <a:pt x="1382141" y="625475"/>
                  </a:lnTo>
                  <a:lnTo>
                    <a:pt x="1356614" y="585851"/>
                  </a:lnTo>
                  <a:lnTo>
                    <a:pt x="1330325" y="546735"/>
                  </a:lnTo>
                  <a:lnTo>
                    <a:pt x="1303147" y="508126"/>
                  </a:lnTo>
                  <a:lnTo>
                    <a:pt x="1275206" y="470026"/>
                  </a:lnTo>
                  <a:lnTo>
                    <a:pt x="1246377" y="432562"/>
                  </a:lnTo>
                  <a:lnTo>
                    <a:pt x="1216659" y="395477"/>
                  </a:lnTo>
                  <a:lnTo>
                    <a:pt x="1186179" y="359156"/>
                  </a:lnTo>
                  <a:lnTo>
                    <a:pt x="1154938" y="323214"/>
                  </a:lnTo>
                  <a:lnTo>
                    <a:pt x="1122806" y="288036"/>
                  </a:lnTo>
                  <a:lnTo>
                    <a:pt x="1089914" y="253364"/>
                  </a:lnTo>
                  <a:lnTo>
                    <a:pt x="1056131" y="219328"/>
                  </a:lnTo>
                  <a:lnTo>
                    <a:pt x="1021588" y="185927"/>
                  </a:lnTo>
                  <a:lnTo>
                    <a:pt x="986281" y="153288"/>
                  </a:lnTo>
                  <a:lnTo>
                    <a:pt x="950086" y="121158"/>
                  </a:lnTo>
                  <a:lnTo>
                    <a:pt x="913129" y="89788"/>
                  </a:lnTo>
                  <a:lnTo>
                    <a:pt x="875410" y="59182"/>
                  </a:lnTo>
                  <a:lnTo>
                    <a:pt x="836929" y="29210"/>
                  </a:lnTo>
                  <a:lnTo>
                    <a:pt x="797686" y="0"/>
                  </a:lnTo>
                  <a:close/>
                </a:path>
              </a:pathLst>
            </a:custGeom>
            <a:solidFill>
              <a:srgbClr val="00A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43625" y="4122800"/>
              <a:ext cx="2151380" cy="1986914"/>
            </a:xfrm>
            <a:custGeom>
              <a:avLst/>
              <a:gdLst/>
              <a:ahLst/>
              <a:cxnLst/>
              <a:rect l="l" t="t" r="r" b="b"/>
              <a:pathLst>
                <a:path w="2151379" h="1986914">
                  <a:moveTo>
                    <a:pt x="860425" y="0"/>
                  </a:moveTo>
                  <a:lnTo>
                    <a:pt x="844169" y="45974"/>
                  </a:lnTo>
                  <a:lnTo>
                    <a:pt x="825626" y="90805"/>
                  </a:lnTo>
                  <a:lnTo>
                    <a:pt x="804799" y="134112"/>
                  </a:lnTo>
                  <a:lnTo>
                    <a:pt x="781939" y="176149"/>
                  </a:lnTo>
                  <a:lnTo>
                    <a:pt x="756920" y="216662"/>
                  </a:lnTo>
                  <a:lnTo>
                    <a:pt x="729996" y="255524"/>
                  </a:lnTo>
                  <a:lnTo>
                    <a:pt x="701294" y="292862"/>
                  </a:lnTo>
                  <a:lnTo>
                    <a:pt x="670686" y="328549"/>
                  </a:lnTo>
                  <a:lnTo>
                    <a:pt x="638301" y="362457"/>
                  </a:lnTo>
                  <a:lnTo>
                    <a:pt x="604393" y="394588"/>
                  </a:lnTo>
                  <a:lnTo>
                    <a:pt x="568832" y="424942"/>
                  </a:lnTo>
                  <a:lnTo>
                    <a:pt x="531876" y="453390"/>
                  </a:lnTo>
                  <a:lnTo>
                    <a:pt x="493395" y="479932"/>
                  </a:lnTo>
                  <a:lnTo>
                    <a:pt x="453644" y="504444"/>
                  </a:lnTo>
                  <a:lnTo>
                    <a:pt x="412623" y="526923"/>
                  </a:lnTo>
                  <a:lnTo>
                    <a:pt x="370331" y="547243"/>
                  </a:lnTo>
                  <a:lnTo>
                    <a:pt x="327151" y="565404"/>
                  </a:lnTo>
                  <a:lnTo>
                    <a:pt x="282828" y="581279"/>
                  </a:lnTo>
                  <a:lnTo>
                    <a:pt x="237489" y="594868"/>
                  </a:lnTo>
                  <a:lnTo>
                    <a:pt x="191388" y="606171"/>
                  </a:lnTo>
                  <a:lnTo>
                    <a:pt x="144525" y="615061"/>
                  </a:lnTo>
                  <a:lnTo>
                    <a:pt x="96900" y="621411"/>
                  </a:lnTo>
                  <a:lnTo>
                    <a:pt x="48767" y="625348"/>
                  </a:lnTo>
                  <a:lnTo>
                    <a:pt x="0" y="626618"/>
                  </a:lnTo>
                  <a:lnTo>
                    <a:pt x="0" y="1986749"/>
                  </a:lnTo>
                  <a:lnTo>
                    <a:pt x="48895" y="1986216"/>
                  </a:lnTo>
                  <a:lnTo>
                    <a:pt x="97662" y="1984654"/>
                  </a:lnTo>
                  <a:lnTo>
                    <a:pt x="146050" y="1982038"/>
                  </a:lnTo>
                  <a:lnTo>
                    <a:pt x="194437" y="1978406"/>
                  </a:lnTo>
                  <a:lnTo>
                    <a:pt x="242442" y="1973757"/>
                  </a:lnTo>
                  <a:lnTo>
                    <a:pt x="290195" y="1968106"/>
                  </a:lnTo>
                  <a:lnTo>
                    <a:pt x="337692" y="1961451"/>
                  </a:lnTo>
                  <a:lnTo>
                    <a:pt x="384936" y="1953806"/>
                  </a:lnTo>
                  <a:lnTo>
                    <a:pt x="431926" y="1945170"/>
                  </a:lnTo>
                  <a:lnTo>
                    <a:pt x="478663" y="1935581"/>
                  </a:lnTo>
                  <a:lnTo>
                    <a:pt x="525018" y="1925015"/>
                  </a:lnTo>
                  <a:lnTo>
                    <a:pt x="570992" y="1913509"/>
                  </a:lnTo>
                  <a:lnTo>
                    <a:pt x="616711" y="1901050"/>
                  </a:lnTo>
                  <a:lnTo>
                    <a:pt x="662051" y="1887651"/>
                  </a:lnTo>
                  <a:lnTo>
                    <a:pt x="707008" y="1873338"/>
                  </a:lnTo>
                  <a:lnTo>
                    <a:pt x="751585" y="1858111"/>
                  </a:lnTo>
                  <a:lnTo>
                    <a:pt x="795781" y="1841969"/>
                  </a:lnTo>
                  <a:lnTo>
                    <a:pt x="839597" y="1824926"/>
                  </a:lnTo>
                  <a:lnTo>
                    <a:pt x="883030" y="1807006"/>
                  </a:lnTo>
                  <a:lnTo>
                    <a:pt x="925956" y="1788198"/>
                  </a:lnTo>
                  <a:lnTo>
                    <a:pt x="968501" y="1768525"/>
                  </a:lnTo>
                  <a:lnTo>
                    <a:pt x="1010666" y="1747989"/>
                  </a:lnTo>
                  <a:lnTo>
                    <a:pt x="1052322" y="1726590"/>
                  </a:lnTo>
                  <a:lnTo>
                    <a:pt x="1093470" y="1704365"/>
                  </a:lnTo>
                  <a:lnTo>
                    <a:pt x="1134109" y="1681302"/>
                  </a:lnTo>
                  <a:lnTo>
                    <a:pt x="1174242" y="1657413"/>
                  </a:lnTo>
                  <a:lnTo>
                    <a:pt x="1213866" y="1632699"/>
                  </a:lnTo>
                  <a:lnTo>
                    <a:pt x="1252981" y="1607197"/>
                  </a:lnTo>
                  <a:lnTo>
                    <a:pt x="1291590" y="1580883"/>
                  </a:lnTo>
                  <a:lnTo>
                    <a:pt x="1329563" y="1553794"/>
                  </a:lnTo>
                  <a:lnTo>
                    <a:pt x="1367027" y="1525917"/>
                  </a:lnTo>
                  <a:lnTo>
                    <a:pt x="1403984" y="1497279"/>
                  </a:lnTo>
                  <a:lnTo>
                    <a:pt x="1440306" y="1467878"/>
                  </a:lnTo>
                  <a:lnTo>
                    <a:pt x="1475994" y="1437767"/>
                  </a:lnTo>
                  <a:lnTo>
                    <a:pt x="1511046" y="1406779"/>
                  </a:lnTo>
                  <a:lnTo>
                    <a:pt x="1545463" y="1375156"/>
                  </a:lnTo>
                  <a:lnTo>
                    <a:pt x="1579245" y="1342898"/>
                  </a:lnTo>
                  <a:lnTo>
                    <a:pt x="1612392" y="1309751"/>
                  </a:lnTo>
                  <a:lnTo>
                    <a:pt x="1644903" y="1275969"/>
                  </a:lnTo>
                  <a:lnTo>
                    <a:pt x="1676780" y="1241552"/>
                  </a:lnTo>
                  <a:lnTo>
                    <a:pt x="1707896" y="1206373"/>
                  </a:lnTo>
                  <a:lnTo>
                    <a:pt x="1738249" y="1170559"/>
                  </a:lnTo>
                  <a:lnTo>
                    <a:pt x="1767967" y="1134110"/>
                  </a:lnTo>
                  <a:lnTo>
                    <a:pt x="1797050" y="1096899"/>
                  </a:lnTo>
                  <a:lnTo>
                    <a:pt x="1825244" y="1059053"/>
                  </a:lnTo>
                  <a:lnTo>
                    <a:pt x="1852676" y="1020699"/>
                  </a:lnTo>
                  <a:lnTo>
                    <a:pt x="1879473" y="981582"/>
                  </a:lnTo>
                  <a:lnTo>
                    <a:pt x="1905380" y="941832"/>
                  </a:lnTo>
                  <a:lnTo>
                    <a:pt x="1930527" y="901573"/>
                  </a:lnTo>
                  <a:lnTo>
                    <a:pt x="1954910" y="860679"/>
                  </a:lnTo>
                  <a:lnTo>
                    <a:pt x="1978405" y="819150"/>
                  </a:lnTo>
                  <a:lnTo>
                    <a:pt x="2001139" y="777113"/>
                  </a:lnTo>
                  <a:lnTo>
                    <a:pt x="2022982" y="734313"/>
                  </a:lnTo>
                  <a:lnTo>
                    <a:pt x="2043938" y="691134"/>
                  </a:lnTo>
                  <a:lnTo>
                    <a:pt x="2064130" y="647319"/>
                  </a:lnTo>
                  <a:lnTo>
                    <a:pt x="2083307" y="602996"/>
                  </a:lnTo>
                  <a:lnTo>
                    <a:pt x="2101723" y="558165"/>
                  </a:lnTo>
                  <a:lnTo>
                    <a:pt x="2119122" y="512699"/>
                  </a:lnTo>
                  <a:lnTo>
                    <a:pt x="2135758" y="466725"/>
                  </a:lnTo>
                  <a:lnTo>
                    <a:pt x="2151379" y="420243"/>
                  </a:lnTo>
                  <a:lnTo>
                    <a:pt x="860425" y="0"/>
                  </a:lnTo>
                  <a:close/>
                </a:path>
              </a:pathLst>
            </a:custGeom>
            <a:solidFill>
              <a:srgbClr val="00A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33876" y="4122800"/>
              <a:ext cx="2151380" cy="1986914"/>
            </a:xfrm>
            <a:custGeom>
              <a:avLst/>
              <a:gdLst/>
              <a:ahLst/>
              <a:cxnLst/>
              <a:rect l="l" t="t" r="r" b="b"/>
              <a:pathLst>
                <a:path w="2151379" h="1986914">
                  <a:moveTo>
                    <a:pt x="1290701" y="0"/>
                  </a:moveTo>
                  <a:lnTo>
                    <a:pt x="0" y="420243"/>
                  </a:lnTo>
                  <a:lnTo>
                    <a:pt x="15494" y="466725"/>
                  </a:lnTo>
                  <a:lnTo>
                    <a:pt x="32131" y="512699"/>
                  </a:lnTo>
                  <a:lnTo>
                    <a:pt x="49529" y="558165"/>
                  </a:lnTo>
                  <a:lnTo>
                    <a:pt x="67945" y="602996"/>
                  </a:lnTo>
                  <a:lnTo>
                    <a:pt x="87122" y="647319"/>
                  </a:lnTo>
                  <a:lnTo>
                    <a:pt x="107314" y="691134"/>
                  </a:lnTo>
                  <a:lnTo>
                    <a:pt x="128270" y="734313"/>
                  </a:lnTo>
                  <a:lnTo>
                    <a:pt x="150113" y="777113"/>
                  </a:lnTo>
                  <a:lnTo>
                    <a:pt x="172847" y="819150"/>
                  </a:lnTo>
                  <a:lnTo>
                    <a:pt x="196341" y="860679"/>
                  </a:lnTo>
                  <a:lnTo>
                    <a:pt x="220725" y="901573"/>
                  </a:lnTo>
                  <a:lnTo>
                    <a:pt x="245872" y="941832"/>
                  </a:lnTo>
                  <a:lnTo>
                    <a:pt x="271779" y="981582"/>
                  </a:lnTo>
                  <a:lnTo>
                    <a:pt x="298576" y="1020699"/>
                  </a:lnTo>
                  <a:lnTo>
                    <a:pt x="326009" y="1059053"/>
                  </a:lnTo>
                  <a:lnTo>
                    <a:pt x="354202" y="1096899"/>
                  </a:lnTo>
                  <a:lnTo>
                    <a:pt x="383286" y="1134110"/>
                  </a:lnTo>
                  <a:lnTo>
                    <a:pt x="413003" y="1170559"/>
                  </a:lnTo>
                  <a:lnTo>
                    <a:pt x="443357" y="1206373"/>
                  </a:lnTo>
                  <a:lnTo>
                    <a:pt x="474472" y="1241552"/>
                  </a:lnTo>
                  <a:lnTo>
                    <a:pt x="506349" y="1275969"/>
                  </a:lnTo>
                  <a:lnTo>
                    <a:pt x="538861" y="1309751"/>
                  </a:lnTo>
                  <a:lnTo>
                    <a:pt x="572008" y="1342898"/>
                  </a:lnTo>
                  <a:lnTo>
                    <a:pt x="605789" y="1375156"/>
                  </a:lnTo>
                  <a:lnTo>
                    <a:pt x="640207" y="1406779"/>
                  </a:lnTo>
                  <a:lnTo>
                    <a:pt x="675259" y="1437767"/>
                  </a:lnTo>
                  <a:lnTo>
                    <a:pt x="711073" y="1467878"/>
                  </a:lnTo>
                  <a:lnTo>
                    <a:pt x="747268" y="1497279"/>
                  </a:lnTo>
                  <a:lnTo>
                    <a:pt x="784225" y="1525917"/>
                  </a:lnTo>
                  <a:lnTo>
                    <a:pt x="821689" y="1553794"/>
                  </a:lnTo>
                  <a:lnTo>
                    <a:pt x="859663" y="1580883"/>
                  </a:lnTo>
                  <a:lnTo>
                    <a:pt x="898271" y="1607197"/>
                  </a:lnTo>
                  <a:lnTo>
                    <a:pt x="937387" y="1632699"/>
                  </a:lnTo>
                  <a:lnTo>
                    <a:pt x="977011" y="1657413"/>
                  </a:lnTo>
                  <a:lnTo>
                    <a:pt x="1017143" y="1681302"/>
                  </a:lnTo>
                  <a:lnTo>
                    <a:pt x="1057910" y="1704365"/>
                  </a:lnTo>
                  <a:lnTo>
                    <a:pt x="1099058" y="1726590"/>
                  </a:lnTo>
                  <a:lnTo>
                    <a:pt x="1140587" y="1747989"/>
                  </a:lnTo>
                  <a:lnTo>
                    <a:pt x="1182751" y="1768525"/>
                  </a:lnTo>
                  <a:lnTo>
                    <a:pt x="1225296" y="1788198"/>
                  </a:lnTo>
                  <a:lnTo>
                    <a:pt x="1268222" y="1807006"/>
                  </a:lnTo>
                  <a:lnTo>
                    <a:pt x="1311656" y="1824926"/>
                  </a:lnTo>
                  <a:lnTo>
                    <a:pt x="1355471" y="1841969"/>
                  </a:lnTo>
                  <a:lnTo>
                    <a:pt x="1399666" y="1858111"/>
                  </a:lnTo>
                  <a:lnTo>
                    <a:pt x="1444244" y="1873338"/>
                  </a:lnTo>
                  <a:lnTo>
                    <a:pt x="1489202" y="1887651"/>
                  </a:lnTo>
                  <a:lnTo>
                    <a:pt x="1534540" y="1901050"/>
                  </a:lnTo>
                  <a:lnTo>
                    <a:pt x="1580261" y="1913509"/>
                  </a:lnTo>
                  <a:lnTo>
                    <a:pt x="1626362" y="1925015"/>
                  </a:lnTo>
                  <a:lnTo>
                    <a:pt x="1672716" y="1935581"/>
                  </a:lnTo>
                  <a:lnTo>
                    <a:pt x="1719326" y="1945170"/>
                  </a:lnTo>
                  <a:lnTo>
                    <a:pt x="1766315" y="1953806"/>
                  </a:lnTo>
                  <a:lnTo>
                    <a:pt x="1813560" y="1961451"/>
                  </a:lnTo>
                  <a:lnTo>
                    <a:pt x="1861058" y="1968106"/>
                  </a:lnTo>
                  <a:lnTo>
                    <a:pt x="1908810" y="1973757"/>
                  </a:lnTo>
                  <a:lnTo>
                    <a:pt x="1956943" y="1978406"/>
                  </a:lnTo>
                  <a:lnTo>
                    <a:pt x="2005202" y="1982038"/>
                  </a:lnTo>
                  <a:lnTo>
                    <a:pt x="2053716" y="1984654"/>
                  </a:lnTo>
                  <a:lnTo>
                    <a:pt x="2102358" y="1986216"/>
                  </a:lnTo>
                  <a:lnTo>
                    <a:pt x="2151253" y="1986749"/>
                  </a:lnTo>
                  <a:lnTo>
                    <a:pt x="2151253" y="626618"/>
                  </a:lnTo>
                  <a:lnTo>
                    <a:pt x="2102485" y="625348"/>
                  </a:lnTo>
                  <a:lnTo>
                    <a:pt x="2054352" y="621411"/>
                  </a:lnTo>
                  <a:lnTo>
                    <a:pt x="2006727" y="615061"/>
                  </a:lnTo>
                  <a:lnTo>
                    <a:pt x="1959864" y="606171"/>
                  </a:lnTo>
                  <a:lnTo>
                    <a:pt x="1913636" y="594868"/>
                  </a:lnTo>
                  <a:lnTo>
                    <a:pt x="1868424" y="581279"/>
                  </a:lnTo>
                  <a:lnTo>
                    <a:pt x="1824101" y="565404"/>
                  </a:lnTo>
                  <a:lnTo>
                    <a:pt x="1780794" y="547243"/>
                  </a:lnTo>
                  <a:lnTo>
                    <a:pt x="1738629" y="526923"/>
                  </a:lnTo>
                  <a:lnTo>
                    <a:pt x="1697609" y="504444"/>
                  </a:lnTo>
                  <a:lnTo>
                    <a:pt x="1657858" y="479932"/>
                  </a:lnTo>
                  <a:lnTo>
                    <a:pt x="1619377" y="453390"/>
                  </a:lnTo>
                  <a:lnTo>
                    <a:pt x="1582420" y="424942"/>
                  </a:lnTo>
                  <a:lnTo>
                    <a:pt x="1546860" y="394588"/>
                  </a:lnTo>
                  <a:lnTo>
                    <a:pt x="1512824" y="362457"/>
                  </a:lnTo>
                  <a:lnTo>
                    <a:pt x="1480565" y="328549"/>
                  </a:lnTo>
                  <a:lnTo>
                    <a:pt x="1449959" y="292862"/>
                  </a:lnTo>
                  <a:lnTo>
                    <a:pt x="1421129" y="255524"/>
                  </a:lnTo>
                  <a:lnTo>
                    <a:pt x="1394206" y="216662"/>
                  </a:lnTo>
                  <a:lnTo>
                    <a:pt x="1369314" y="176149"/>
                  </a:lnTo>
                  <a:lnTo>
                    <a:pt x="1346327" y="134112"/>
                  </a:lnTo>
                  <a:lnTo>
                    <a:pt x="1325626" y="90805"/>
                  </a:lnTo>
                  <a:lnTo>
                    <a:pt x="1306957" y="45974"/>
                  </a:lnTo>
                  <a:lnTo>
                    <a:pt x="129070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73475" y="1855850"/>
              <a:ext cx="1730375" cy="2534920"/>
            </a:xfrm>
            <a:custGeom>
              <a:avLst/>
              <a:gdLst/>
              <a:ahLst/>
              <a:cxnLst/>
              <a:rect l="l" t="t" r="r" b="b"/>
              <a:pathLst>
                <a:path w="1730375" h="2534920">
                  <a:moveTo>
                    <a:pt x="932561" y="0"/>
                  </a:moveTo>
                  <a:lnTo>
                    <a:pt x="893317" y="29210"/>
                  </a:lnTo>
                  <a:lnTo>
                    <a:pt x="854837" y="59182"/>
                  </a:lnTo>
                  <a:lnTo>
                    <a:pt x="817117" y="89788"/>
                  </a:lnTo>
                  <a:lnTo>
                    <a:pt x="780288" y="121158"/>
                  </a:lnTo>
                  <a:lnTo>
                    <a:pt x="744092" y="153288"/>
                  </a:lnTo>
                  <a:lnTo>
                    <a:pt x="708787" y="185927"/>
                  </a:lnTo>
                  <a:lnTo>
                    <a:pt x="674242" y="219328"/>
                  </a:lnTo>
                  <a:lnTo>
                    <a:pt x="640461" y="253364"/>
                  </a:lnTo>
                  <a:lnTo>
                    <a:pt x="607567" y="288036"/>
                  </a:lnTo>
                  <a:lnTo>
                    <a:pt x="575437" y="323214"/>
                  </a:lnTo>
                  <a:lnTo>
                    <a:pt x="544067" y="359156"/>
                  </a:lnTo>
                  <a:lnTo>
                    <a:pt x="513588" y="395477"/>
                  </a:lnTo>
                  <a:lnTo>
                    <a:pt x="483997" y="432562"/>
                  </a:lnTo>
                  <a:lnTo>
                    <a:pt x="455167" y="470026"/>
                  </a:lnTo>
                  <a:lnTo>
                    <a:pt x="427100" y="508126"/>
                  </a:lnTo>
                  <a:lnTo>
                    <a:pt x="400050" y="546735"/>
                  </a:lnTo>
                  <a:lnTo>
                    <a:pt x="373634" y="585851"/>
                  </a:lnTo>
                  <a:lnTo>
                    <a:pt x="348234" y="625475"/>
                  </a:lnTo>
                  <a:lnTo>
                    <a:pt x="323596" y="665479"/>
                  </a:lnTo>
                  <a:lnTo>
                    <a:pt x="299847" y="705993"/>
                  </a:lnTo>
                  <a:lnTo>
                    <a:pt x="276987" y="747013"/>
                  </a:lnTo>
                  <a:lnTo>
                    <a:pt x="255015" y="788415"/>
                  </a:lnTo>
                  <a:lnTo>
                    <a:pt x="233934" y="830199"/>
                  </a:lnTo>
                  <a:lnTo>
                    <a:pt x="213613" y="872489"/>
                  </a:lnTo>
                  <a:lnTo>
                    <a:pt x="194310" y="915035"/>
                  </a:lnTo>
                  <a:lnTo>
                    <a:pt x="175767" y="958088"/>
                  </a:lnTo>
                  <a:lnTo>
                    <a:pt x="158241" y="1001395"/>
                  </a:lnTo>
                  <a:lnTo>
                    <a:pt x="141477" y="1045083"/>
                  </a:lnTo>
                  <a:lnTo>
                    <a:pt x="125729" y="1089152"/>
                  </a:lnTo>
                  <a:lnTo>
                    <a:pt x="110871" y="1133475"/>
                  </a:lnTo>
                  <a:lnTo>
                    <a:pt x="96900" y="1178052"/>
                  </a:lnTo>
                  <a:lnTo>
                    <a:pt x="83820" y="1222883"/>
                  </a:lnTo>
                  <a:lnTo>
                    <a:pt x="71754" y="1268095"/>
                  </a:lnTo>
                  <a:lnTo>
                    <a:pt x="60578" y="1313561"/>
                  </a:lnTo>
                  <a:lnTo>
                    <a:pt x="50291" y="1359153"/>
                  </a:lnTo>
                  <a:lnTo>
                    <a:pt x="40894" y="1405127"/>
                  </a:lnTo>
                  <a:lnTo>
                    <a:pt x="32512" y="1451228"/>
                  </a:lnTo>
                  <a:lnTo>
                    <a:pt x="25146" y="1497457"/>
                  </a:lnTo>
                  <a:lnTo>
                    <a:pt x="18669" y="1543939"/>
                  </a:lnTo>
                  <a:lnTo>
                    <a:pt x="13080" y="1590548"/>
                  </a:lnTo>
                  <a:lnTo>
                    <a:pt x="8509" y="1637284"/>
                  </a:lnTo>
                  <a:lnTo>
                    <a:pt x="4952" y="1684274"/>
                  </a:lnTo>
                  <a:lnTo>
                    <a:pt x="2286" y="1731264"/>
                  </a:lnTo>
                  <a:lnTo>
                    <a:pt x="635" y="1778381"/>
                  </a:lnTo>
                  <a:lnTo>
                    <a:pt x="0" y="1825625"/>
                  </a:lnTo>
                  <a:lnTo>
                    <a:pt x="253" y="1872869"/>
                  </a:lnTo>
                  <a:lnTo>
                    <a:pt x="1650" y="1920240"/>
                  </a:lnTo>
                  <a:lnTo>
                    <a:pt x="3937" y="1967738"/>
                  </a:lnTo>
                  <a:lnTo>
                    <a:pt x="7238" y="2015109"/>
                  </a:lnTo>
                  <a:lnTo>
                    <a:pt x="11557" y="2062607"/>
                  </a:lnTo>
                  <a:lnTo>
                    <a:pt x="16763" y="2109978"/>
                  </a:lnTo>
                  <a:lnTo>
                    <a:pt x="23113" y="2157476"/>
                  </a:lnTo>
                  <a:lnTo>
                    <a:pt x="30479" y="2204847"/>
                  </a:lnTo>
                  <a:lnTo>
                    <a:pt x="38862" y="2252218"/>
                  </a:lnTo>
                  <a:lnTo>
                    <a:pt x="48260" y="2299462"/>
                  </a:lnTo>
                  <a:lnTo>
                    <a:pt x="58674" y="2346706"/>
                  </a:lnTo>
                  <a:lnTo>
                    <a:pt x="70103" y="2393823"/>
                  </a:lnTo>
                  <a:lnTo>
                    <a:pt x="82676" y="2440940"/>
                  </a:lnTo>
                  <a:lnTo>
                    <a:pt x="96265" y="2487803"/>
                  </a:lnTo>
                  <a:lnTo>
                    <a:pt x="110871" y="2534539"/>
                  </a:lnTo>
                  <a:lnTo>
                    <a:pt x="1401572" y="2114169"/>
                  </a:lnTo>
                  <a:lnTo>
                    <a:pt x="1387728" y="2067306"/>
                  </a:lnTo>
                  <a:lnTo>
                    <a:pt x="1376552" y="2020189"/>
                  </a:lnTo>
                  <a:lnTo>
                    <a:pt x="1367916" y="1972818"/>
                  </a:lnTo>
                  <a:lnTo>
                    <a:pt x="1361821" y="1925447"/>
                  </a:lnTo>
                  <a:lnTo>
                    <a:pt x="1358391" y="1877949"/>
                  </a:lnTo>
                  <a:lnTo>
                    <a:pt x="1357249" y="1830705"/>
                  </a:lnTo>
                  <a:lnTo>
                    <a:pt x="1358646" y="1783461"/>
                  </a:lnTo>
                  <a:lnTo>
                    <a:pt x="1362583" y="1736598"/>
                  </a:lnTo>
                  <a:lnTo>
                    <a:pt x="1368805" y="1690115"/>
                  </a:lnTo>
                  <a:lnTo>
                    <a:pt x="1377441" y="1644141"/>
                  </a:lnTo>
                  <a:lnTo>
                    <a:pt x="1388364" y="1598676"/>
                  </a:lnTo>
                  <a:lnTo>
                    <a:pt x="1401699" y="1553845"/>
                  </a:lnTo>
                  <a:lnTo>
                    <a:pt x="1417192" y="1509649"/>
                  </a:lnTo>
                  <a:lnTo>
                    <a:pt x="1434973" y="1466469"/>
                  </a:lnTo>
                  <a:lnTo>
                    <a:pt x="1455039" y="1424177"/>
                  </a:lnTo>
                  <a:lnTo>
                    <a:pt x="1477264" y="1382776"/>
                  </a:lnTo>
                  <a:lnTo>
                    <a:pt x="1501648" y="1342644"/>
                  </a:lnTo>
                  <a:lnTo>
                    <a:pt x="1528190" y="1303654"/>
                  </a:lnTo>
                  <a:lnTo>
                    <a:pt x="1556765" y="1265936"/>
                  </a:lnTo>
                  <a:lnTo>
                    <a:pt x="1587500" y="1229740"/>
                  </a:lnTo>
                  <a:lnTo>
                    <a:pt x="1620139" y="1194943"/>
                  </a:lnTo>
                  <a:lnTo>
                    <a:pt x="1654937" y="1161669"/>
                  </a:lnTo>
                  <a:lnTo>
                    <a:pt x="1691639" y="1130173"/>
                  </a:lnTo>
                  <a:lnTo>
                    <a:pt x="1730375" y="1100327"/>
                  </a:lnTo>
                  <a:lnTo>
                    <a:pt x="932561" y="0"/>
                  </a:lnTo>
                  <a:close/>
                </a:path>
              </a:pathLst>
            </a:custGeom>
            <a:solidFill>
              <a:srgbClr val="7D7D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33925" y="1328800"/>
              <a:ext cx="2659380" cy="1533525"/>
            </a:xfrm>
            <a:custGeom>
              <a:avLst/>
              <a:gdLst/>
              <a:ahLst/>
              <a:cxnLst/>
              <a:rect l="l" t="t" r="r" b="b"/>
              <a:pathLst>
                <a:path w="2659379" h="1533525">
                  <a:moveTo>
                    <a:pt x="2659253" y="432943"/>
                  </a:moveTo>
                  <a:lnTo>
                    <a:pt x="2619375" y="404622"/>
                  </a:lnTo>
                  <a:lnTo>
                    <a:pt x="2578989" y="377190"/>
                  </a:lnTo>
                  <a:lnTo>
                    <a:pt x="2538222" y="350647"/>
                  </a:lnTo>
                  <a:lnTo>
                    <a:pt x="2497074" y="325247"/>
                  </a:lnTo>
                  <a:lnTo>
                    <a:pt x="2455545" y="300609"/>
                  </a:lnTo>
                  <a:lnTo>
                    <a:pt x="2413508" y="277114"/>
                  </a:lnTo>
                  <a:lnTo>
                    <a:pt x="2371217" y="254508"/>
                  </a:lnTo>
                  <a:lnTo>
                    <a:pt x="2328418" y="232791"/>
                  </a:lnTo>
                  <a:lnTo>
                    <a:pt x="2285365" y="212090"/>
                  </a:lnTo>
                  <a:lnTo>
                    <a:pt x="2242058" y="192405"/>
                  </a:lnTo>
                  <a:lnTo>
                    <a:pt x="2198370" y="173609"/>
                  </a:lnTo>
                  <a:lnTo>
                    <a:pt x="2154301" y="155829"/>
                  </a:lnTo>
                  <a:lnTo>
                    <a:pt x="2110105" y="138938"/>
                  </a:lnTo>
                  <a:lnTo>
                    <a:pt x="2065528" y="123063"/>
                  </a:lnTo>
                  <a:lnTo>
                    <a:pt x="2020697" y="108204"/>
                  </a:lnTo>
                  <a:lnTo>
                    <a:pt x="1975739" y="94234"/>
                  </a:lnTo>
                  <a:lnTo>
                    <a:pt x="1930527" y="81280"/>
                  </a:lnTo>
                  <a:lnTo>
                    <a:pt x="1885048" y="69215"/>
                  </a:lnTo>
                  <a:lnTo>
                    <a:pt x="1839468" y="58166"/>
                  </a:lnTo>
                  <a:lnTo>
                    <a:pt x="1793621" y="48006"/>
                  </a:lnTo>
                  <a:lnTo>
                    <a:pt x="1747647" y="38862"/>
                  </a:lnTo>
                  <a:lnTo>
                    <a:pt x="1701546" y="30734"/>
                  </a:lnTo>
                  <a:lnTo>
                    <a:pt x="1655318" y="23495"/>
                  </a:lnTo>
                  <a:lnTo>
                    <a:pt x="1608963" y="17272"/>
                  </a:lnTo>
                  <a:lnTo>
                    <a:pt x="1562608" y="11938"/>
                  </a:lnTo>
                  <a:lnTo>
                    <a:pt x="1516126" y="7620"/>
                  </a:lnTo>
                  <a:lnTo>
                    <a:pt x="1469517" y="4318"/>
                  </a:lnTo>
                  <a:lnTo>
                    <a:pt x="1422908" y="1905"/>
                  </a:lnTo>
                  <a:lnTo>
                    <a:pt x="1376299" y="381"/>
                  </a:lnTo>
                  <a:lnTo>
                    <a:pt x="1329563" y="0"/>
                  </a:lnTo>
                  <a:lnTo>
                    <a:pt x="1282954" y="381"/>
                  </a:lnTo>
                  <a:lnTo>
                    <a:pt x="1236345" y="1905"/>
                  </a:lnTo>
                  <a:lnTo>
                    <a:pt x="1189736" y="4318"/>
                  </a:lnTo>
                  <a:lnTo>
                    <a:pt x="1143127" y="7620"/>
                  </a:lnTo>
                  <a:lnTo>
                    <a:pt x="1096645" y="11938"/>
                  </a:lnTo>
                  <a:lnTo>
                    <a:pt x="1050163" y="17272"/>
                  </a:lnTo>
                  <a:lnTo>
                    <a:pt x="1003935" y="23495"/>
                  </a:lnTo>
                  <a:lnTo>
                    <a:pt x="957707" y="30734"/>
                  </a:lnTo>
                  <a:lnTo>
                    <a:pt x="911606" y="38862"/>
                  </a:lnTo>
                  <a:lnTo>
                    <a:pt x="865632" y="48006"/>
                  </a:lnTo>
                  <a:lnTo>
                    <a:pt x="819785" y="58166"/>
                  </a:lnTo>
                  <a:lnTo>
                    <a:pt x="774192" y="69215"/>
                  </a:lnTo>
                  <a:lnTo>
                    <a:pt x="728726" y="81280"/>
                  </a:lnTo>
                  <a:lnTo>
                    <a:pt x="683514" y="94234"/>
                  </a:lnTo>
                  <a:lnTo>
                    <a:pt x="638556" y="108204"/>
                  </a:lnTo>
                  <a:lnTo>
                    <a:pt x="593725" y="123063"/>
                  </a:lnTo>
                  <a:lnTo>
                    <a:pt x="549148" y="138938"/>
                  </a:lnTo>
                  <a:lnTo>
                    <a:pt x="504952" y="155829"/>
                  </a:lnTo>
                  <a:lnTo>
                    <a:pt x="460883" y="173609"/>
                  </a:lnTo>
                  <a:lnTo>
                    <a:pt x="417195" y="192405"/>
                  </a:lnTo>
                  <a:lnTo>
                    <a:pt x="373888" y="212090"/>
                  </a:lnTo>
                  <a:lnTo>
                    <a:pt x="330835" y="232791"/>
                  </a:lnTo>
                  <a:lnTo>
                    <a:pt x="288036" y="254508"/>
                  </a:lnTo>
                  <a:lnTo>
                    <a:pt x="245745" y="277114"/>
                  </a:lnTo>
                  <a:lnTo>
                    <a:pt x="203708" y="300609"/>
                  </a:lnTo>
                  <a:lnTo>
                    <a:pt x="162179" y="325247"/>
                  </a:lnTo>
                  <a:lnTo>
                    <a:pt x="120904" y="350647"/>
                  </a:lnTo>
                  <a:lnTo>
                    <a:pt x="80137" y="377190"/>
                  </a:lnTo>
                  <a:lnTo>
                    <a:pt x="39878" y="404622"/>
                  </a:lnTo>
                  <a:lnTo>
                    <a:pt x="0" y="432943"/>
                  </a:lnTo>
                  <a:lnTo>
                    <a:pt x="797687" y="1533271"/>
                  </a:lnTo>
                  <a:lnTo>
                    <a:pt x="837946" y="1505585"/>
                  </a:lnTo>
                  <a:lnTo>
                    <a:pt x="879221" y="1480312"/>
                  </a:lnTo>
                  <a:lnTo>
                    <a:pt x="921512" y="1457452"/>
                  </a:lnTo>
                  <a:lnTo>
                    <a:pt x="964565" y="1437005"/>
                  </a:lnTo>
                  <a:lnTo>
                    <a:pt x="1008507" y="1418971"/>
                  </a:lnTo>
                  <a:lnTo>
                    <a:pt x="1053084" y="1403350"/>
                  </a:lnTo>
                  <a:lnTo>
                    <a:pt x="1098296" y="1390142"/>
                  </a:lnTo>
                  <a:lnTo>
                    <a:pt x="1144016" y="1379347"/>
                  </a:lnTo>
                  <a:lnTo>
                    <a:pt x="1190117" y="1370965"/>
                  </a:lnTo>
                  <a:lnTo>
                    <a:pt x="1236472" y="1364869"/>
                  </a:lnTo>
                  <a:lnTo>
                    <a:pt x="1282954" y="1361313"/>
                  </a:lnTo>
                  <a:lnTo>
                    <a:pt x="1329563" y="1360043"/>
                  </a:lnTo>
                  <a:lnTo>
                    <a:pt x="1376299" y="1361313"/>
                  </a:lnTo>
                  <a:lnTo>
                    <a:pt x="1422781" y="1364869"/>
                  </a:lnTo>
                  <a:lnTo>
                    <a:pt x="1469136" y="1370965"/>
                  </a:lnTo>
                  <a:lnTo>
                    <a:pt x="1515237" y="1379347"/>
                  </a:lnTo>
                  <a:lnTo>
                    <a:pt x="1560830" y="1390142"/>
                  </a:lnTo>
                  <a:lnTo>
                    <a:pt x="1606042" y="1403350"/>
                  </a:lnTo>
                  <a:lnTo>
                    <a:pt x="1650619" y="1418971"/>
                  </a:lnTo>
                  <a:lnTo>
                    <a:pt x="1694561" y="1437005"/>
                  </a:lnTo>
                  <a:lnTo>
                    <a:pt x="1737614" y="1457452"/>
                  </a:lnTo>
                  <a:lnTo>
                    <a:pt x="1779905" y="1480312"/>
                  </a:lnTo>
                  <a:lnTo>
                    <a:pt x="1821180" y="1505585"/>
                  </a:lnTo>
                  <a:lnTo>
                    <a:pt x="1861299" y="1533271"/>
                  </a:lnTo>
                  <a:lnTo>
                    <a:pt x="1986915" y="1360043"/>
                  </a:lnTo>
                  <a:lnTo>
                    <a:pt x="2659253" y="432943"/>
                  </a:lnTo>
                  <a:close/>
                </a:path>
              </a:pathLst>
            </a:custGeom>
            <a:solidFill>
              <a:srgbClr val="E2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409946" y="1365884"/>
            <a:ext cx="1393190" cy="133223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90170" marR="82550" indent="-10160" algn="ctr">
              <a:lnSpc>
                <a:spcPct val="100899"/>
              </a:lnSpc>
              <a:spcBef>
                <a:spcPts val="85"/>
              </a:spcBef>
            </a:pP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Инвалиды с  </a:t>
            </a:r>
            <a:r>
              <a:rPr sz="1700" b="1" spc="-5" dirty="0">
                <a:solidFill>
                  <a:srgbClr val="0D0D0D"/>
                </a:solidFill>
                <a:latin typeface="Carlito"/>
                <a:cs typeface="Carlito"/>
              </a:rPr>
              <a:t>н</a:t>
            </a:r>
            <a:r>
              <a:rPr sz="1700" b="1" spc="-10" dirty="0">
                <a:solidFill>
                  <a:srgbClr val="0D0D0D"/>
                </a:solidFill>
                <a:latin typeface="Carlito"/>
                <a:cs typeface="Carlito"/>
              </a:rPr>
              <a:t>а</a:t>
            </a:r>
            <a:r>
              <a:rPr sz="1700" b="1" spc="-15" dirty="0">
                <a:solidFill>
                  <a:srgbClr val="0D0D0D"/>
                </a:solidFill>
                <a:latin typeface="Carlito"/>
                <a:cs typeface="Carlito"/>
              </a:rPr>
              <a:t>р</a:t>
            </a: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у</a:t>
            </a:r>
            <a:r>
              <a:rPr sz="1700" b="1" spc="-10" dirty="0">
                <a:solidFill>
                  <a:srgbClr val="0D0D0D"/>
                </a:solidFill>
                <a:latin typeface="Carlito"/>
                <a:cs typeface="Carlito"/>
              </a:rPr>
              <a:t>ше</a:t>
            </a:r>
            <a:r>
              <a:rPr sz="1700" b="1" spc="-5" dirty="0">
                <a:solidFill>
                  <a:srgbClr val="0D0D0D"/>
                </a:solidFill>
                <a:latin typeface="Carlito"/>
                <a:cs typeface="Carlito"/>
              </a:rPr>
              <a:t>н</a:t>
            </a:r>
            <a:r>
              <a:rPr sz="1700" b="1" spc="-10" dirty="0">
                <a:solidFill>
                  <a:srgbClr val="0D0D0D"/>
                </a:solidFill>
                <a:latin typeface="Carlito"/>
                <a:cs typeface="Carlito"/>
              </a:rPr>
              <a:t>и</a:t>
            </a:r>
            <a:r>
              <a:rPr sz="1700" b="1" spc="-20" dirty="0">
                <a:solidFill>
                  <a:srgbClr val="0D0D0D"/>
                </a:solidFill>
                <a:latin typeface="Carlito"/>
                <a:cs typeface="Carlito"/>
              </a:rPr>
              <a:t>е</a:t>
            </a: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м  </a:t>
            </a:r>
            <a:r>
              <a:rPr sz="1700" b="1" spc="-5" dirty="0">
                <a:solidFill>
                  <a:srgbClr val="0D0D0D"/>
                </a:solidFill>
                <a:latin typeface="Carlito"/>
                <a:cs typeface="Carlito"/>
              </a:rPr>
              <a:t>опорно-</a:t>
            </a:r>
            <a:endParaRPr sz="1700">
              <a:latin typeface="Carlito"/>
              <a:cs typeface="Carlito"/>
            </a:endParaRPr>
          </a:p>
          <a:p>
            <a:pPr marL="12700" marR="5080" algn="ctr">
              <a:lnSpc>
                <a:spcPct val="101200"/>
              </a:lnSpc>
            </a:pPr>
            <a:r>
              <a:rPr sz="1700" b="1" spc="-5" dirty="0">
                <a:solidFill>
                  <a:srgbClr val="0D0D0D"/>
                </a:solidFill>
                <a:latin typeface="Carlito"/>
                <a:cs typeface="Carlito"/>
              </a:rPr>
              <a:t>дви</a:t>
            </a:r>
            <a:r>
              <a:rPr sz="1700" b="1" spc="-20" dirty="0">
                <a:solidFill>
                  <a:srgbClr val="0D0D0D"/>
                </a:solidFill>
                <a:latin typeface="Carlito"/>
                <a:cs typeface="Carlito"/>
              </a:rPr>
              <a:t>г</a:t>
            </a: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а</a:t>
            </a:r>
            <a:r>
              <a:rPr sz="1700" b="1" spc="-20" dirty="0">
                <a:solidFill>
                  <a:srgbClr val="0D0D0D"/>
                </a:solidFill>
                <a:latin typeface="Carlito"/>
                <a:cs typeface="Carlito"/>
              </a:rPr>
              <a:t>т</a:t>
            </a:r>
            <a:r>
              <a:rPr sz="1700" b="1" spc="-30" dirty="0">
                <a:solidFill>
                  <a:srgbClr val="0D0D0D"/>
                </a:solidFill>
                <a:latin typeface="Carlito"/>
                <a:cs typeface="Carlito"/>
              </a:rPr>
              <a:t>е</a:t>
            </a: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льн</a:t>
            </a:r>
            <a:r>
              <a:rPr sz="1700" b="1" spc="-10" dirty="0">
                <a:solidFill>
                  <a:srgbClr val="0D0D0D"/>
                </a:solidFill>
                <a:latin typeface="Carlito"/>
                <a:cs typeface="Carlito"/>
              </a:rPr>
              <a:t>о</a:t>
            </a:r>
            <a:r>
              <a:rPr sz="1700" b="1" spc="-20" dirty="0">
                <a:solidFill>
                  <a:srgbClr val="0D0D0D"/>
                </a:solidFill>
                <a:latin typeface="Carlito"/>
                <a:cs typeface="Carlito"/>
              </a:rPr>
              <a:t>г</a:t>
            </a: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о  аппарата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8665" y="4822697"/>
            <a:ext cx="1138555" cy="55181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41275" marR="5080" indent="-29209">
              <a:lnSpc>
                <a:spcPct val="102899"/>
              </a:lnSpc>
              <a:spcBef>
                <a:spcPts val="45"/>
              </a:spcBef>
            </a:pP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Инвалид</a:t>
            </a:r>
            <a:r>
              <a:rPr sz="1700" b="1" spc="-90" dirty="0">
                <a:solidFill>
                  <a:srgbClr val="0D0D0D"/>
                </a:solidFill>
                <a:latin typeface="Carlito"/>
                <a:cs typeface="Carlito"/>
              </a:rPr>
              <a:t> </a:t>
            </a:r>
            <a:r>
              <a:rPr sz="1700" b="1" spc="-5" dirty="0">
                <a:solidFill>
                  <a:srgbClr val="0D0D0D"/>
                </a:solidFill>
                <a:latin typeface="Carlito"/>
                <a:cs typeface="Carlito"/>
              </a:rPr>
              <a:t>по  интеллекту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8109" y="2906090"/>
            <a:ext cx="1013460" cy="664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764"/>
              </a:lnSpc>
              <a:spcBef>
                <a:spcPts val="105"/>
              </a:spcBef>
            </a:pP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И</a:t>
            </a:r>
            <a:r>
              <a:rPr sz="1700" b="1" spc="-10" dirty="0">
                <a:solidFill>
                  <a:srgbClr val="0D0D0D"/>
                </a:solidFill>
                <a:latin typeface="Carlito"/>
                <a:cs typeface="Carlito"/>
              </a:rPr>
              <a:t>н</a:t>
            </a: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в</a:t>
            </a:r>
            <a:r>
              <a:rPr sz="1700" b="1" spc="-10" dirty="0">
                <a:solidFill>
                  <a:srgbClr val="0D0D0D"/>
                </a:solidFill>
                <a:latin typeface="Carlito"/>
                <a:cs typeface="Carlito"/>
              </a:rPr>
              <a:t>а</a:t>
            </a: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лиды</a:t>
            </a:r>
            <a:endParaRPr sz="1700">
              <a:latin typeface="Carlito"/>
              <a:cs typeface="Carlito"/>
            </a:endParaRPr>
          </a:p>
          <a:p>
            <a:pPr algn="ctr">
              <a:lnSpc>
                <a:spcPts val="1490"/>
              </a:lnSpc>
            </a:pPr>
            <a:r>
              <a:rPr sz="1700" b="1" spc="-5" dirty="0">
                <a:solidFill>
                  <a:srgbClr val="0D0D0D"/>
                </a:solidFill>
                <a:latin typeface="Carlito"/>
                <a:cs typeface="Carlito"/>
              </a:rPr>
              <a:t>по</a:t>
            </a:r>
            <a:endParaRPr sz="1700">
              <a:latin typeface="Carlito"/>
              <a:cs typeface="Carlito"/>
            </a:endParaRPr>
          </a:p>
          <a:p>
            <a:pPr algn="ctr">
              <a:lnSpc>
                <a:spcPts val="1764"/>
              </a:lnSpc>
            </a:pP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зрению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19568" y="2956941"/>
            <a:ext cx="1013460" cy="517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935"/>
              </a:lnSpc>
              <a:spcBef>
                <a:spcPts val="105"/>
              </a:spcBef>
            </a:pP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Инвалиды</a:t>
            </a:r>
            <a:endParaRPr sz="1700">
              <a:latin typeface="Carlito"/>
              <a:cs typeface="Carlito"/>
            </a:endParaRPr>
          </a:p>
          <a:p>
            <a:pPr marL="12700">
              <a:lnSpc>
                <a:spcPts val="1935"/>
              </a:lnSpc>
            </a:pP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по</a:t>
            </a:r>
            <a:r>
              <a:rPr sz="1700" b="1" spc="345" dirty="0">
                <a:solidFill>
                  <a:srgbClr val="0D0D0D"/>
                </a:solidFill>
                <a:latin typeface="Carlito"/>
                <a:cs typeface="Carlito"/>
              </a:rPr>
              <a:t> </a:t>
            </a:r>
            <a:r>
              <a:rPr sz="1700" b="1" dirty="0">
                <a:solidFill>
                  <a:srgbClr val="0D0D0D"/>
                </a:solidFill>
                <a:latin typeface="Carlito"/>
                <a:cs typeface="Carlito"/>
              </a:rPr>
              <a:t>слуху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93282" y="4763515"/>
            <a:ext cx="1834514" cy="83248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ctr">
              <a:lnSpc>
                <a:spcPct val="103000"/>
              </a:lnSpc>
              <a:spcBef>
                <a:spcPts val="40"/>
              </a:spcBef>
            </a:pPr>
            <a:r>
              <a:rPr sz="1700" b="1" spc="-10" dirty="0">
                <a:solidFill>
                  <a:srgbClr val="0D0D0D"/>
                </a:solidFill>
                <a:latin typeface="Carlito"/>
                <a:cs typeface="Carlito"/>
              </a:rPr>
              <a:t>Представители </a:t>
            </a:r>
            <a:r>
              <a:rPr sz="1700" b="1" spc="-5" dirty="0">
                <a:solidFill>
                  <a:srgbClr val="0D0D0D"/>
                </a:solidFill>
                <a:latin typeface="Carlito"/>
                <a:cs typeface="Carlito"/>
              </a:rPr>
              <a:t>др.  маломобильных</a:t>
            </a:r>
            <a:endParaRPr sz="1700">
              <a:latin typeface="Carlito"/>
              <a:cs typeface="Carlito"/>
            </a:endParaRPr>
          </a:p>
          <a:p>
            <a:pPr marL="1905" algn="ctr">
              <a:lnSpc>
                <a:spcPct val="100000"/>
              </a:lnSpc>
              <a:spcBef>
                <a:spcPts val="170"/>
              </a:spcBef>
            </a:pPr>
            <a:r>
              <a:rPr sz="1700" b="1" spc="-5" dirty="0">
                <a:solidFill>
                  <a:srgbClr val="0D0D0D"/>
                </a:solidFill>
                <a:latin typeface="Carlito"/>
                <a:cs typeface="Carlito"/>
              </a:rPr>
              <a:t>групп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53500" y="4122420"/>
            <a:ext cx="2973324" cy="2426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53500" y="1239011"/>
            <a:ext cx="2973324" cy="2429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1647" y="1243583"/>
            <a:ext cx="2973324" cy="2424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647" y="4122420"/>
            <a:ext cx="2973324" cy="2427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171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3FBAC4-D962-4053-97B2-2B8892E9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Новый свод правил СП 59.13330.2016 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511A6F9-54AB-4D6E-92A3-A199BA6CADA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3044A5F-5910-4529-9F71-2557A8285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" y="2590800"/>
            <a:ext cx="4404179" cy="38862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С 01 августа 2020 года необходимо руководствоваться СП 59.13330.2016. Доступность зданий и сооружений для маломобильных групп населения. Актуализированная редакция СНиП 35-01-2001.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 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727601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6CCCCA-B527-40F3-93C8-44427A067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Новый ГОСТ по плоскостным и тактильным табличкам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C7068DE-3A35-4E6E-88B9-E0680A032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1" y="2336873"/>
            <a:ext cx="4648200" cy="3599315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 </a:t>
            </a:r>
            <a:r>
              <a:rPr lang="ru-RU" sz="2800" dirty="0">
                <a:solidFill>
                  <a:schemeClr val="bg1"/>
                </a:solidFill>
              </a:rPr>
              <a:t>ГОСТ Р 52131-2019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bg1"/>
                </a:solidFill>
              </a:rPr>
              <a:t> Средства отображения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solidFill>
                  <a:schemeClr val="bg1"/>
                </a:solidFill>
              </a:rPr>
              <a:t> информации знаковые для инвалидов. Технические требования 	</a:t>
            </a:r>
          </a:p>
          <a:p>
            <a:pPr algn="ctr"/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244095F4-C372-4AFF-A95F-2B83B3F6C55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81600" y="2250500"/>
            <a:ext cx="5112582" cy="3921699"/>
          </a:xfrm>
        </p:spPr>
      </p:pic>
    </p:spTree>
    <p:extLst>
      <p:ext uri="{BB962C8B-B14F-4D97-AF65-F5344CB8AC3E}">
        <p14:creationId xmlns:p14="http://schemas.microsoft.com/office/powerpoint/2010/main" val="238039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809E64-BF7C-46E4-ADBF-4220031A5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Новый ГОСТ по тактильным указателям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05EEA2C-E318-4191-A915-754AD1AD480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837" b="16837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CC5DEC6-D32F-4931-A67C-B3B85C134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</a:rPr>
              <a:t>ГОСТ Р 52875-2018 Указатели тактильные наземные для инвалидов по зрению. Технические требования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74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8FF627-775A-4901-A5AD-878AD7B1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Наши контакты: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C08A3DBC-647B-41FB-8FFD-20A72E3F90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68333" y="2336874"/>
            <a:ext cx="5799667" cy="3599312"/>
          </a:xfrm>
        </p:spPr>
      </p:pic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44B1BD8-8C17-48AD-9B39-D08D9F344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ООО "Экспертный центр "Доступный мир"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163071, г. Архангельск, ул. Воскресенская, 99, к. 147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ecdm.arh@yandex.ru</a:t>
            </a:r>
            <a:endParaRPr lang="ru-RU" sz="2000" dirty="0">
              <a:solidFill>
                <a:schemeClr val="bg1"/>
              </a:solidFill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тел. +79539314510</a:t>
            </a: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Щепоткин</a:t>
            </a:r>
            <a:r>
              <a:rPr lang="ru-RU" sz="2000" dirty="0">
                <a:solidFill>
                  <a:schemeClr val="bg1"/>
                </a:solidFill>
              </a:rPr>
              <a:t> Андрей Борисович, заместитель генерального директора по развитию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784277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87</TotalTime>
  <Words>132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Carlito</vt:lpstr>
      <vt:lpstr>Trebuchet MS</vt:lpstr>
      <vt:lpstr>Берлин</vt:lpstr>
      <vt:lpstr>НОВЫЕ НОРМЫ И ТРЕБОВАНИЯ  К ОРГАНИЗАЦИИ ДОСТУПНОЙ СРЕДЫ НА ОБЪЕКТАХ СОЦИАЛЬНОЙ ИНФРАСТРУКТУРЫ</vt:lpstr>
      <vt:lpstr>Новое в законодательстве</vt:lpstr>
      <vt:lpstr>Категории маломобильных групп</vt:lpstr>
      <vt:lpstr>Новый свод правил СП 59.13330.2016 </vt:lpstr>
      <vt:lpstr>Новый ГОСТ по плоскостным и тактильным табличкам</vt:lpstr>
      <vt:lpstr>Новый ГОСТ по тактильным указателям</vt:lpstr>
      <vt:lpstr>Наши контакты: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доступности на предприятиях торговли</dc:title>
  <dc:creator>User</dc:creator>
  <cp:lastModifiedBy>ufib</cp:lastModifiedBy>
  <cp:revision>11</cp:revision>
  <dcterms:created xsi:type="dcterms:W3CDTF">2020-06-24T14:35:50Z</dcterms:created>
  <dcterms:modified xsi:type="dcterms:W3CDTF">2020-09-11T08:03:34Z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2020-06-24T00:00:00Z</vt:filetime>
  </property>
</Properties>
</file>